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9" r:id="rId3"/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Dosis"/>
      <p:regular r:id="rId29"/>
      <p:bold r:id="rId30"/>
    </p:embeddedFont>
    <p:embeddedFont>
      <p:font typeface="Quicksand"/>
      <p:regular r:id="rId31"/>
      <p:bold r:id="rId32"/>
    </p:embeddedFont>
    <p:embeddedFont>
      <p:font typeface="Source Sans Pro"/>
      <p:regular r:id="rId33"/>
      <p:bold r:id="rId34"/>
      <p:italic r:id="rId35"/>
      <p:boldItalic r:id="rId36"/>
    </p:embeddedFont>
    <p:embeddedFont>
      <p:font typeface="Quicksand Medium"/>
      <p:regular r:id="rId37"/>
      <p:bold r:id="rId38"/>
    </p:embeddedFont>
    <p:embeddedFont>
      <p:font typeface="Quicksand Light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icksandLight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Dosi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Quicksand-regular.fntdata"/><Relationship Id="rId30" Type="http://schemas.openxmlformats.org/officeDocument/2006/relationships/font" Target="fonts/Dosis-bold.fntdata"/><Relationship Id="rId11" Type="http://schemas.openxmlformats.org/officeDocument/2006/relationships/slide" Target="slides/slide6.xml"/><Relationship Id="rId33" Type="http://schemas.openxmlformats.org/officeDocument/2006/relationships/font" Target="fonts/SourceSansPro-regular.fntdata"/><Relationship Id="rId10" Type="http://schemas.openxmlformats.org/officeDocument/2006/relationships/slide" Target="slides/slide5.xml"/><Relationship Id="rId32" Type="http://schemas.openxmlformats.org/officeDocument/2006/relationships/font" Target="fonts/Quicksand-bold.fntdata"/><Relationship Id="rId13" Type="http://schemas.openxmlformats.org/officeDocument/2006/relationships/slide" Target="slides/slide8.xml"/><Relationship Id="rId35" Type="http://schemas.openxmlformats.org/officeDocument/2006/relationships/font" Target="fonts/SourceSansPro-italic.fntdata"/><Relationship Id="rId12" Type="http://schemas.openxmlformats.org/officeDocument/2006/relationships/slide" Target="slides/slide7.xml"/><Relationship Id="rId34" Type="http://schemas.openxmlformats.org/officeDocument/2006/relationships/font" Target="fonts/SourceSansPro-bold.fntdata"/><Relationship Id="rId15" Type="http://schemas.openxmlformats.org/officeDocument/2006/relationships/slide" Target="slides/slide10.xml"/><Relationship Id="rId37" Type="http://schemas.openxmlformats.org/officeDocument/2006/relationships/font" Target="fonts/QuicksandMedium-regular.fntdata"/><Relationship Id="rId14" Type="http://schemas.openxmlformats.org/officeDocument/2006/relationships/slide" Target="slides/slide9.xml"/><Relationship Id="rId36" Type="http://schemas.openxmlformats.org/officeDocument/2006/relationships/font" Target="fonts/SourceSansPro-boldItalic.fntdata"/><Relationship Id="rId17" Type="http://schemas.openxmlformats.org/officeDocument/2006/relationships/slide" Target="slides/slide12.xml"/><Relationship Id="rId39" Type="http://schemas.openxmlformats.org/officeDocument/2006/relationships/font" Target="fonts/QuicksandLight-regular.fntdata"/><Relationship Id="rId16" Type="http://schemas.openxmlformats.org/officeDocument/2006/relationships/slide" Target="slides/slide11.xml"/><Relationship Id="rId38" Type="http://schemas.openxmlformats.org/officeDocument/2006/relationships/font" Target="fonts/QuicksandMedium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3786ddaf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3786ddaf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8d165558f_1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8d165558f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8d165558f_1_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8d165558f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8d165558f_1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8d165558f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8d165558f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8d165558f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37f303d0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37f303d0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37f303d0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37f303d0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37f303d09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37f303d0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37f303d09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37f303d09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8d2176f48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8d2176f4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8d576f20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8d576f2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380ecf9d4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380ecf9d4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8d576f20f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8d576f20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8d2176f48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8d2176f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370e03722_1_3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370e03722_1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380ecf9d4_1_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380ecf9d4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3786ddaf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3786ddaf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370e03722_1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370e03722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8d165558f_1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8d165558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8d165558f_1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8d165558f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8d165558f_1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8d165558f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8d165558f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8d165558f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8d165558f_1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8d165558f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10800000">
            <a:off x="-150" y="4156675"/>
            <a:ext cx="9144000" cy="276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 flipH="1">
            <a:off x="-150" y="0"/>
            <a:ext cx="9144000" cy="4156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685800" y="2525225"/>
            <a:ext cx="5309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 rot="10800000">
            <a:off x="-150" y="3082200"/>
            <a:ext cx="9144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5"/>
          <p:cNvSpPr/>
          <p:nvPr/>
        </p:nvSpPr>
        <p:spPr>
          <a:xfrm flipH="1">
            <a:off x="-150" y="0"/>
            <a:ext cx="9144000" cy="30822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5"/>
          <p:cNvSpPr txBox="1"/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DB7C4"/>
                </a:solidFill>
              </a:defRPr>
            </a:lvl1pPr>
            <a:lvl2pPr lvl="1" rtl="0">
              <a:buNone/>
              <a:defRPr>
                <a:solidFill>
                  <a:srgbClr val="0DB7C4"/>
                </a:solidFill>
              </a:defRPr>
            </a:lvl2pPr>
            <a:lvl3pPr lvl="2" rtl="0">
              <a:buNone/>
              <a:defRPr>
                <a:solidFill>
                  <a:srgbClr val="0DB7C4"/>
                </a:solidFill>
              </a:defRPr>
            </a:lvl3pPr>
            <a:lvl4pPr lvl="3" rtl="0">
              <a:buNone/>
              <a:defRPr>
                <a:solidFill>
                  <a:srgbClr val="0DB7C4"/>
                </a:solidFill>
              </a:defRPr>
            </a:lvl4pPr>
            <a:lvl5pPr lvl="4" rtl="0">
              <a:buNone/>
              <a:defRPr>
                <a:solidFill>
                  <a:srgbClr val="0DB7C4"/>
                </a:solidFill>
              </a:defRPr>
            </a:lvl5pPr>
            <a:lvl6pPr lvl="5" rtl="0">
              <a:buNone/>
              <a:defRPr>
                <a:solidFill>
                  <a:srgbClr val="0DB7C4"/>
                </a:solidFill>
              </a:defRPr>
            </a:lvl6pPr>
            <a:lvl7pPr lvl="6" rtl="0">
              <a:buNone/>
              <a:defRPr>
                <a:solidFill>
                  <a:srgbClr val="0DB7C4"/>
                </a:solidFill>
              </a:defRPr>
            </a:lvl7pPr>
            <a:lvl8pPr lvl="7" rtl="0">
              <a:buNone/>
              <a:defRPr>
                <a:solidFill>
                  <a:srgbClr val="0DB7C4"/>
                </a:solidFill>
              </a:defRPr>
            </a:lvl8pPr>
            <a:lvl9pPr lvl="8" rtl="0">
              <a:buNone/>
              <a:defRPr>
                <a:solidFill>
                  <a:srgbClr val="0DB7C4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 rot="10800000">
            <a:off x="-150" y="3769825"/>
            <a:ext cx="9144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/>
          <p:nvPr/>
        </p:nvSpPr>
        <p:spPr>
          <a:xfrm flipH="1">
            <a:off x="-150" y="0"/>
            <a:ext cx="9144000" cy="3769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>
                <a:solidFill>
                  <a:srgbClr val="FFFFFF"/>
                </a:solidFill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▸"/>
              <a:defRPr i="1">
                <a:solidFill>
                  <a:srgbClr val="FFFFFF"/>
                </a:solidFill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⬩"/>
              <a:defRPr i="1">
                <a:solidFill>
                  <a:srgbClr val="FFFFFF"/>
                </a:solidFill>
              </a:defRPr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⬞"/>
              <a:defRPr i="1">
                <a:solidFill>
                  <a:srgbClr val="FFFFFF"/>
                </a:solidFill>
              </a:defRPr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i="1">
                <a:solidFill>
                  <a:srgbClr val="FFFFFF"/>
                </a:solidFill>
              </a:defRPr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8pPr>
            <a:lvl9pPr indent="-342900" lvl="8" marL="4114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16"/>
          <p:cNvSpPr txBox="1"/>
          <p:nvPr/>
        </p:nvSpPr>
        <p:spPr>
          <a:xfrm>
            <a:off x="3593400" y="367052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200">
                <a:solidFill>
                  <a:srgbClr val="0DB7C4"/>
                </a:solidFill>
              </a:rPr>
              <a:t>”</a:t>
            </a:r>
            <a:endParaRPr b="1" sz="7200">
              <a:solidFill>
                <a:srgbClr val="0DB7C4"/>
              </a:solidFill>
            </a:endParaRPr>
          </a:p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DB7C4"/>
                </a:solidFill>
              </a:defRPr>
            </a:lvl1pPr>
            <a:lvl2pPr lvl="1" rtl="0">
              <a:buNone/>
              <a:defRPr>
                <a:solidFill>
                  <a:srgbClr val="0DB7C4"/>
                </a:solidFill>
              </a:defRPr>
            </a:lvl2pPr>
            <a:lvl3pPr lvl="2" rtl="0">
              <a:buNone/>
              <a:defRPr>
                <a:solidFill>
                  <a:srgbClr val="0DB7C4"/>
                </a:solidFill>
              </a:defRPr>
            </a:lvl3pPr>
            <a:lvl4pPr lvl="3" rtl="0">
              <a:buNone/>
              <a:defRPr>
                <a:solidFill>
                  <a:srgbClr val="0DB7C4"/>
                </a:solidFill>
              </a:defRPr>
            </a:lvl4pPr>
            <a:lvl5pPr lvl="4" rtl="0">
              <a:buNone/>
              <a:defRPr>
                <a:solidFill>
                  <a:srgbClr val="0DB7C4"/>
                </a:solidFill>
              </a:defRPr>
            </a:lvl5pPr>
            <a:lvl6pPr lvl="5" rtl="0">
              <a:buNone/>
              <a:defRPr>
                <a:solidFill>
                  <a:srgbClr val="0DB7C4"/>
                </a:solidFill>
              </a:defRPr>
            </a:lvl6pPr>
            <a:lvl7pPr lvl="6" rtl="0">
              <a:buNone/>
              <a:defRPr>
                <a:solidFill>
                  <a:srgbClr val="0DB7C4"/>
                </a:solidFill>
              </a:defRPr>
            </a:lvl7pPr>
            <a:lvl8pPr lvl="7" rtl="0">
              <a:buNone/>
              <a:defRPr>
                <a:solidFill>
                  <a:srgbClr val="0DB7C4"/>
                </a:solidFill>
              </a:defRPr>
            </a:lvl8pPr>
            <a:lvl9pPr lvl="8" rtl="0">
              <a:buNone/>
              <a:defRPr>
                <a:solidFill>
                  <a:srgbClr val="0DB7C4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7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▹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⬞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844425" y="1534257"/>
            <a:ext cx="2804700" cy="3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3818123" y="1534257"/>
            <a:ext cx="2804700" cy="3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 sz="2400"/>
            </a:lvl1pPr>
            <a:lvl2pPr lvl="1" rtl="0">
              <a:buNone/>
              <a:defRPr sz="2400"/>
            </a:lvl2pPr>
            <a:lvl3pPr lvl="2" rtl="0">
              <a:buNone/>
              <a:defRPr sz="2400"/>
            </a:lvl3pPr>
            <a:lvl4pPr lvl="3" rtl="0">
              <a:buNone/>
              <a:defRPr sz="2400"/>
            </a:lvl4pPr>
            <a:lvl5pPr lvl="4" rtl="0">
              <a:buNone/>
              <a:defRPr sz="2400"/>
            </a:lvl5pPr>
            <a:lvl6pPr lvl="5" rtl="0">
              <a:buNone/>
              <a:defRPr sz="2400"/>
            </a:lvl6pPr>
            <a:lvl7pPr lvl="6" rtl="0">
              <a:buNone/>
              <a:defRPr sz="2400"/>
            </a:lvl7pPr>
            <a:lvl8pPr lvl="7" rtl="0">
              <a:buNone/>
              <a:defRPr sz="2400"/>
            </a:lvl8pPr>
            <a:lvl9pPr lvl="8" rtl="0"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9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0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0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image background">
  <p:cSld name="TITLE_ONLY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rgbClr val="0DB7C4">
              <a:alpha val="3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1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1"/>
          <p:cNvSpPr txBox="1"/>
          <p:nvPr>
            <p:ph type="title"/>
          </p:nvPr>
        </p:nvSpPr>
        <p:spPr>
          <a:xfrm>
            <a:off x="235225" y="1292400"/>
            <a:ext cx="13812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12" type="sldNum"/>
          </p:nvPr>
        </p:nvSpPr>
        <p:spPr>
          <a:xfrm>
            <a:off x="-75" y="0"/>
            <a:ext cx="1851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2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-75" y="0"/>
            <a:ext cx="1851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5" name="Google Shape;105;p22"/>
          <p:cNvSpPr txBox="1"/>
          <p:nvPr>
            <p:ph idx="1" type="body"/>
          </p:nvPr>
        </p:nvSpPr>
        <p:spPr>
          <a:xfrm>
            <a:off x="223150" y="1284100"/>
            <a:ext cx="1393200" cy="19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rgbClr val="415665"/>
              </a:buClr>
              <a:buSzPts val="1200"/>
              <a:buNone/>
              <a:defRPr sz="1200"/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3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3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3000"/>
              <a:buFont typeface="Source Sans Pro"/>
              <a:buChar char="▹"/>
              <a:defRPr sz="30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▸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⬩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⬞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●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rtl="0" algn="ctr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rtl="0" algn="ctr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rtl="0" algn="ctr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rtl="0" algn="ctr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rtl="0" algn="ctr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rtl="0" algn="ctr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rtl="0" algn="ctr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7.jpg"/><Relationship Id="rId7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4.gif"/><Relationship Id="rId5" Type="http://schemas.openxmlformats.org/officeDocument/2006/relationships/hyperlink" Target="http://shabal.in/visuals/kmeans/6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cin.ufpe.br/~lfsc/cursos/introducaoainteligenciaartificial/IA-Aula12-Clusterizacao.pdf" TargetMode="External"/><Relationship Id="rId4" Type="http://schemas.openxmlformats.org/officeDocument/2006/relationships/hyperlink" Target="https://docs.google.com/presentation/d/10SnrYrevdnGF2JoYkIes2oBFa-Ttz7cZkgq_czH3AzI/edit#slide=id.g1726f05f0e_0_66" TargetMode="External"/><Relationship Id="rId5" Type="http://schemas.openxmlformats.org/officeDocument/2006/relationships/hyperlink" Target="http://edirlei.3dgb.com.br/aulas/ia_2011_2/IA_Aula_18_Aprendizado_Nao_Supervisionado.pdf" TargetMode="External"/><Relationship Id="rId6" Type="http://schemas.openxmlformats.org/officeDocument/2006/relationships/hyperlink" Target="https://scikit-learn.org/stable/modules/clustering.htm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hyperlink" Target="https://storage.ning.com/topology/rest/1.0/file/get/135091853?profile=origina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/>
          <p:nvPr/>
        </p:nvSpPr>
        <p:spPr>
          <a:xfrm>
            <a:off x="-23250" y="3192525"/>
            <a:ext cx="9190500" cy="18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2Artboard 25 copy 4@2x.png" id="115" name="Google Shape;115;p24"/>
          <p:cNvPicPr preferRelativeResize="0"/>
          <p:nvPr/>
        </p:nvPicPr>
        <p:blipFill rotWithShape="1">
          <a:blip r:embed="rId3">
            <a:alphaModFix/>
          </a:blip>
          <a:srcRect b="0" l="0" r="64187" t="0"/>
          <a:stretch/>
        </p:blipFill>
        <p:spPr>
          <a:xfrm>
            <a:off x="8183624" y="245850"/>
            <a:ext cx="777052" cy="7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4"/>
          <p:cNvSpPr txBox="1"/>
          <p:nvPr/>
        </p:nvSpPr>
        <p:spPr>
          <a:xfrm>
            <a:off x="1524600" y="1004200"/>
            <a:ext cx="60948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28C3DB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AQUI FICA O TÍTULO </a:t>
            </a:r>
            <a:endParaRPr sz="3600">
              <a:solidFill>
                <a:srgbClr val="28C3DB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28C3DB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DE SUA APRESENTAÇÃO</a:t>
            </a:r>
            <a:endParaRPr sz="3600">
              <a:solidFill>
                <a:srgbClr val="28C3DB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pic>
        <p:nvPicPr>
          <p:cNvPr descr="annie-spratt-294450.jpg" id="117" name="Google Shape;117;p24"/>
          <p:cNvPicPr preferRelativeResize="0"/>
          <p:nvPr/>
        </p:nvPicPr>
        <p:blipFill rotWithShape="1">
          <a:blip r:embed="rId4">
            <a:alphaModFix/>
          </a:blip>
          <a:srcRect b="3407" l="0" r="0" t="11180"/>
          <a:stretch/>
        </p:blipFill>
        <p:spPr>
          <a:xfrm>
            <a:off x="0" y="0"/>
            <a:ext cx="9144002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Artboard 1@2x.png" id="118" name="Google Shape;118;p24"/>
          <p:cNvPicPr preferRelativeResize="0"/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4"/>
          <p:cNvSpPr/>
          <p:nvPr/>
        </p:nvSpPr>
        <p:spPr>
          <a:xfrm>
            <a:off x="0" y="0"/>
            <a:ext cx="9144000" cy="1881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ESTArtboard 1 copy 6.png" id="120" name="Google Shape;12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0675" y="1985026"/>
            <a:ext cx="4162626" cy="13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-12" y="4955400"/>
            <a:ext cx="9144000" cy="1881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4"/>
          <p:cNvSpPr txBox="1"/>
          <p:nvPr>
            <p:ph type="ctrTitle"/>
          </p:nvPr>
        </p:nvSpPr>
        <p:spPr>
          <a:xfrm>
            <a:off x="3858075" y="3133275"/>
            <a:ext cx="3004200" cy="4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Data Science Laboratory </a:t>
            </a:r>
            <a:endParaRPr sz="16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Federal University of Ceará</a:t>
            </a:r>
            <a:r>
              <a:rPr lang="pt-BR" sz="16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 </a:t>
            </a:r>
            <a:endParaRPr sz="16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10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203" name="Google Shape;203;p33"/>
          <p:cNvSpPr txBox="1"/>
          <p:nvPr>
            <p:ph type="title"/>
          </p:nvPr>
        </p:nvSpPr>
        <p:spPr>
          <a:xfrm>
            <a:off x="844425" y="5600"/>
            <a:ext cx="39798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Clusterização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04" name="Google Shape;204;p33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 txBox="1"/>
          <p:nvPr/>
        </p:nvSpPr>
        <p:spPr>
          <a:xfrm>
            <a:off x="963400" y="1315475"/>
            <a:ext cx="55980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Clusterização é o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agrupamento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em conjuntos de dados, utilizando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similaridade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baseadas nas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características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6" name="Google Shape;206;p33"/>
          <p:cNvSpPr txBox="1"/>
          <p:nvPr/>
        </p:nvSpPr>
        <p:spPr>
          <a:xfrm>
            <a:off x="963400" y="2194550"/>
            <a:ext cx="55980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Exemplo, como separar esse conjunto de animais?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0182" y="2798850"/>
            <a:ext cx="2748285" cy="19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11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213" name="Google Shape;213;p34"/>
          <p:cNvSpPr txBox="1"/>
          <p:nvPr>
            <p:ph type="title"/>
          </p:nvPr>
        </p:nvSpPr>
        <p:spPr>
          <a:xfrm>
            <a:off x="844425" y="5600"/>
            <a:ext cx="39798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Clusterização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14" name="Google Shape;214;p34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/>
        </p:nvSpPr>
        <p:spPr>
          <a:xfrm>
            <a:off x="963400" y="1315475"/>
            <a:ext cx="55980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Clusterização é o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agrupamento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em conjuntos de dados, utilizando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similaridade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baseadas nas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características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6" name="Google Shape;216;p34"/>
          <p:cNvSpPr txBox="1"/>
          <p:nvPr/>
        </p:nvSpPr>
        <p:spPr>
          <a:xfrm>
            <a:off x="963400" y="2194550"/>
            <a:ext cx="55980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Exemplo, como separar esse conjunto de animais?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9813" y="2752875"/>
            <a:ext cx="2009013" cy="21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12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223" name="Google Shape;223;p35"/>
          <p:cNvSpPr txBox="1"/>
          <p:nvPr>
            <p:ph type="title"/>
          </p:nvPr>
        </p:nvSpPr>
        <p:spPr>
          <a:xfrm>
            <a:off x="844425" y="5600"/>
            <a:ext cx="39798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Clusterização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24" name="Google Shape;224;p35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5"/>
          <p:cNvSpPr txBox="1"/>
          <p:nvPr/>
        </p:nvSpPr>
        <p:spPr>
          <a:xfrm>
            <a:off x="963400" y="1315475"/>
            <a:ext cx="55980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Clusterização é o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agrupamento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em conjuntos de dados, utilizando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similaridade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baseadas nas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características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6" name="Google Shape;226;p35"/>
          <p:cNvSpPr txBox="1"/>
          <p:nvPr/>
        </p:nvSpPr>
        <p:spPr>
          <a:xfrm>
            <a:off x="963400" y="2194550"/>
            <a:ext cx="55980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Exemplo, como separar esse conjunto de animais?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8613" y="2835350"/>
            <a:ext cx="3011437" cy="19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/>
          <p:nvPr/>
        </p:nvSpPr>
        <p:spPr>
          <a:xfrm>
            <a:off x="-150" y="0"/>
            <a:ext cx="9144000" cy="36894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233" name="Google Shape;233;p36"/>
          <p:cNvSpPr/>
          <p:nvPr/>
        </p:nvSpPr>
        <p:spPr>
          <a:xfrm>
            <a:off x="-150" y="0"/>
            <a:ext cx="9144000" cy="3156900"/>
          </a:xfrm>
          <a:prstGeom prst="rect">
            <a:avLst/>
          </a:prstGeom>
          <a:solidFill>
            <a:srgbClr val="001E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6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235" name="Google Shape;235;p36"/>
          <p:cNvSpPr txBox="1"/>
          <p:nvPr>
            <p:ph idx="1" type="subTitle"/>
          </p:nvPr>
        </p:nvSpPr>
        <p:spPr>
          <a:xfrm>
            <a:off x="647700" y="3129300"/>
            <a:ext cx="81153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Algoritmo de clusterização</a:t>
            </a:r>
            <a:endParaRPr sz="16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15665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6" name="Google Shape;236;p36"/>
          <p:cNvSpPr txBox="1"/>
          <p:nvPr>
            <p:ph type="ctrTitle"/>
          </p:nvPr>
        </p:nvSpPr>
        <p:spPr>
          <a:xfrm>
            <a:off x="465775" y="454014"/>
            <a:ext cx="5008200" cy="23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r>
              <a:rPr lang="pt-BR" sz="4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K-means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37" name="Google Shape;237;p36"/>
          <p:cNvPicPr preferRelativeResize="0"/>
          <p:nvPr/>
        </p:nvPicPr>
        <p:blipFill rotWithShape="1">
          <a:blip r:embed="rId3">
            <a:alphaModFix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ik-van-der-kroon-95385.jpg" id="242" name="Google Shape;242;p37"/>
          <p:cNvPicPr preferRelativeResize="0"/>
          <p:nvPr/>
        </p:nvPicPr>
        <p:blipFill rotWithShape="1">
          <a:blip r:embed="rId3">
            <a:alphaModFix/>
          </a:blip>
          <a:srcRect b="2061" l="19873" r="16183" t="1151"/>
          <a:stretch/>
        </p:blipFill>
        <p:spPr>
          <a:xfrm flipH="1">
            <a:off x="0" y="0"/>
            <a:ext cx="2265354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Artboard 1@2x.png" id="243" name="Google Shape;243;p37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2265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Artboard 1 copy@2x.png" id="244" name="Google Shape;244;p37"/>
          <p:cNvPicPr preferRelativeResize="0"/>
          <p:nvPr/>
        </p:nvPicPr>
        <p:blipFill rotWithShape="1">
          <a:blip r:embed="rId5">
            <a:alphaModFix amt="80000"/>
          </a:blip>
          <a:srcRect b="66694" l="0" r="0" t="31819"/>
          <a:stretch/>
        </p:blipFill>
        <p:spPr>
          <a:xfrm>
            <a:off x="3003450" y="1179375"/>
            <a:ext cx="5385300" cy="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7"/>
          <p:cNvSpPr txBox="1"/>
          <p:nvPr>
            <p:ph idx="4294967295" type="body"/>
          </p:nvPr>
        </p:nvSpPr>
        <p:spPr>
          <a:xfrm>
            <a:off x="2912550" y="1526800"/>
            <a:ext cx="5385300" cy="1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primeira etapa consiste em escolher randomicamente K pontos para representar os centróides iniciais.</a:t>
            </a:r>
            <a:endParaRPr sz="1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Uma boa </a:t>
            </a:r>
            <a:r>
              <a:rPr lang="pt-BR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maneira para inicializar os centróides, é utilizar as próprias amostras para criar pontos próximos ao conjunto de dados e esparsos entre si.</a:t>
            </a:r>
            <a:endParaRPr sz="1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46" name="Google Shape;246;p37"/>
          <p:cNvSpPr txBox="1"/>
          <p:nvPr/>
        </p:nvSpPr>
        <p:spPr>
          <a:xfrm>
            <a:off x="2897125" y="537850"/>
            <a:ext cx="23253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Quicksand Medium"/>
              <a:buAutoNum type="arabicPeriod"/>
            </a:pPr>
            <a:r>
              <a:rPr lang="pt-BR" sz="1800">
                <a:solidFill>
                  <a:srgbClr val="41566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INICIALIZAÇÃO</a:t>
            </a:r>
            <a:endParaRPr sz="1800">
              <a:solidFill>
                <a:srgbClr val="415665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grpSp>
        <p:nvGrpSpPr>
          <p:cNvPr id="247" name="Google Shape;247;p37"/>
          <p:cNvGrpSpPr/>
          <p:nvPr/>
        </p:nvGrpSpPr>
        <p:grpSpPr>
          <a:xfrm>
            <a:off x="407300" y="968275"/>
            <a:ext cx="326700" cy="3676025"/>
            <a:chOff x="311325" y="647350"/>
            <a:chExt cx="326700" cy="3676025"/>
          </a:xfrm>
        </p:grpSpPr>
        <p:cxnSp>
          <p:nvCxnSpPr>
            <p:cNvPr id="248" name="Google Shape;248;p37"/>
            <p:cNvCxnSpPr>
              <a:stCxn id="249" idx="4"/>
              <a:endCxn id="250" idx="0"/>
            </p:cNvCxnSpPr>
            <p:nvPr/>
          </p:nvCxnSpPr>
          <p:spPr>
            <a:xfrm>
              <a:off x="474675" y="974050"/>
              <a:ext cx="0" cy="7896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9" name="Google Shape;249;p37"/>
            <p:cNvSpPr/>
            <p:nvPr/>
          </p:nvSpPr>
          <p:spPr>
            <a:xfrm>
              <a:off x="311325" y="647350"/>
              <a:ext cx="326700" cy="326700"/>
            </a:xfrm>
            <a:prstGeom prst="ellipse">
              <a:avLst/>
            </a:prstGeom>
            <a:solidFill>
              <a:srgbClr val="28C3DB"/>
            </a:solidFill>
            <a:ln cap="flat" cmpd="sng" w="19050">
              <a:solidFill>
                <a:srgbClr val="28C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7"/>
            <p:cNvSpPr/>
            <p:nvPr/>
          </p:nvSpPr>
          <p:spPr>
            <a:xfrm>
              <a:off x="311325" y="1763792"/>
              <a:ext cx="326700" cy="326700"/>
            </a:xfrm>
            <a:prstGeom prst="ellipse">
              <a:avLst/>
            </a:prstGeom>
            <a:noFill/>
            <a:ln cap="flat" cmpd="sng" w="19050">
              <a:solidFill>
                <a:srgbClr val="28C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7"/>
            <p:cNvSpPr/>
            <p:nvPr/>
          </p:nvSpPr>
          <p:spPr>
            <a:xfrm>
              <a:off x="311325" y="2880233"/>
              <a:ext cx="326700" cy="326700"/>
            </a:xfrm>
            <a:prstGeom prst="ellipse">
              <a:avLst/>
            </a:prstGeom>
            <a:noFill/>
            <a:ln cap="flat" cmpd="sng" w="19050">
              <a:solidFill>
                <a:srgbClr val="28C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7"/>
            <p:cNvSpPr/>
            <p:nvPr/>
          </p:nvSpPr>
          <p:spPr>
            <a:xfrm>
              <a:off x="311325" y="3996675"/>
              <a:ext cx="326700" cy="326700"/>
            </a:xfrm>
            <a:prstGeom prst="ellipse">
              <a:avLst/>
            </a:prstGeom>
            <a:noFill/>
            <a:ln cap="flat" cmpd="sng" w="19050">
              <a:solidFill>
                <a:srgbClr val="28C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3" name="Google Shape;253;p37"/>
            <p:cNvCxnSpPr>
              <a:stCxn id="250" idx="4"/>
              <a:endCxn id="251" idx="0"/>
            </p:cNvCxnSpPr>
            <p:nvPr/>
          </p:nvCxnSpPr>
          <p:spPr>
            <a:xfrm>
              <a:off x="474675" y="2090492"/>
              <a:ext cx="0" cy="7896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" name="Google Shape;254;p37"/>
            <p:cNvCxnSpPr>
              <a:stCxn id="251" idx="4"/>
              <a:endCxn id="252" idx="0"/>
            </p:cNvCxnSpPr>
            <p:nvPr/>
          </p:nvCxnSpPr>
          <p:spPr>
            <a:xfrm>
              <a:off x="474675" y="3206933"/>
              <a:ext cx="0" cy="7896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5" name="Google Shape;255;p37"/>
          <p:cNvSpPr txBox="1"/>
          <p:nvPr/>
        </p:nvSpPr>
        <p:spPr>
          <a:xfrm>
            <a:off x="407300" y="939700"/>
            <a:ext cx="3267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6" name="Google Shape;256;p37"/>
          <p:cNvSpPr txBox="1"/>
          <p:nvPr/>
        </p:nvSpPr>
        <p:spPr>
          <a:xfrm>
            <a:off x="407300" y="2050725"/>
            <a:ext cx="3267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7" name="Google Shape;257;p37"/>
          <p:cNvSpPr txBox="1"/>
          <p:nvPr/>
        </p:nvSpPr>
        <p:spPr>
          <a:xfrm>
            <a:off x="407300" y="3161750"/>
            <a:ext cx="3267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8" name="Google Shape;258;p37"/>
          <p:cNvSpPr txBox="1"/>
          <p:nvPr/>
        </p:nvSpPr>
        <p:spPr>
          <a:xfrm>
            <a:off x="407300" y="4272775"/>
            <a:ext cx="3267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9" name="Google Shape;259;p37"/>
          <p:cNvSpPr txBox="1"/>
          <p:nvPr/>
        </p:nvSpPr>
        <p:spPr>
          <a:xfrm>
            <a:off x="328675" y="211150"/>
            <a:ext cx="16080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ETAPAS</a:t>
            </a:r>
            <a:endParaRPr sz="1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PRINCIPAIS</a:t>
            </a:r>
            <a:endParaRPr sz="1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60" name="Google Shape;260;p37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2999" y="3054200"/>
            <a:ext cx="2826225" cy="19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a-inho-314488.jpg" id="266" name="Google Shape;266;p38"/>
          <p:cNvPicPr preferRelativeResize="0"/>
          <p:nvPr/>
        </p:nvPicPr>
        <p:blipFill rotWithShape="1">
          <a:blip r:embed="rId3">
            <a:alphaModFix/>
          </a:blip>
          <a:srcRect b="0" l="16967" r="16960" t="0"/>
          <a:stretch/>
        </p:blipFill>
        <p:spPr>
          <a:xfrm>
            <a:off x="0" y="0"/>
            <a:ext cx="226535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Artboard 1@2x.png" id="267" name="Google Shape;267;p38"/>
          <p:cNvPicPr preferRelativeResize="0"/>
          <p:nvPr/>
        </p:nvPicPr>
        <p:blipFill>
          <a:blip r:embed="rId4">
            <a:alphaModFix amt="72000"/>
          </a:blip>
          <a:stretch>
            <a:fillRect/>
          </a:stretch>
        </p:blipFill>
        <p:spPr>
          <a:xfrm>
            <a:off x="0" y="0"/>
            <a:ext cx="226535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38"/>
          <p:cNvGrpSpPr/>
          <p:nvPr/>
        </p:nvGrpSpPr>
        <p:grpSpPr>
          <a:xfrm>
            <a:off x="407300" y="968275"/>
            <a:ext cx="326700" cy="3676025"/>
            <a:chOff x="311325" y="647350"/>
            <a:chExt cx="326700" cy="3676025"/>
          </a:xfrm>
        </p:grpSpPr>
        <p:cxnSp>
          <p:nvCxnSpPr>
            <p:cNvPr id="269" name="Google Shape;269;p38"/>
            <p:cNvCxnSpPr>
              <a:stCxn id="270" idx="4"/>
              <a:endCxn id="271" idx="0"/>
            </p:cNvCxnSpPr>
            <p:nvPr/>
          </p:nvCxnSpPr>
          <p:spPr>
            <a:xfrm>
              <a:off x="474675" y="974050"/>
              <a:ext cx="0" cy="7896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0" name="Google Shape;270;p38"/>
            <p:cNvSpPr/>
            <p:nvPr/>
          </p:nvSpPr>
          <p:spPr>
            <a:xfrm>
              <a:off x="311325" y="647350"/>
              <a:ext cx="326700" cy="326700"/>
            </a:xfrm>
            <a:prstGeom prst="ellipse">
              <a:avLst/>
            </a:prstGeom>
            <a:noFill/>
            <a:ln cap="flat" cmpd="sng" w="19050">
              <a:solidFill>
                <a:srgbClr val="28C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8"/>
            <p:cNvSpPr/>
            <p:nvPr/>
          </p:nvSpPr>
          <p:spPr>
            <a:xfrm>
              <a:off x="311325" y="1763792"/>
              <a:ext cx="326700" cy="326700"/>
            </a:xfrm>
            <a:prstGeom prst="ellipse">
              <a:avLst/>
            </a:prstGeom>
            <a:solidFill>
              <a:srgbClr val="28C3DB"/>
            </a:solidFill>
            <a:ln cap="flat" cmpd="sng" w="19050">
              <a:solidFill>
                <a:srgbClr val="28C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8"/>
            <p:cNvSpPr/>
            <p:nvPr/>
          </p:nvSpPr>
          <p:spPr>
            <a:xfrm>
              <a:off x="311325" y="2880233"/>
              <a:ext cx="326700" cy="326700"/>
            </a:xfrm>
            <a:prstGeom prst="ellipse">
              <a:avLst/>
            </a:prstGeom>
            <a:noFill/>
            <a:ln cap="flat" cmpd="sng" w="19050">
              <a:solidFill>
                <a:srgbClr val="28C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8"/>
            <p:cNvSpPr/>
            <p:nvPr/>
          </p:nvSpPr>
          <p:spPr>
            <a:xfrm>
              <a:off x="311325" y="3996675"/>
              <a:ext cx="326700" cy="326700"/>
            </a:xfrm>
            <a:prstGeom prst="ellipse">
              <a:avLst/>
            </a:prstGeom>
            <a:noFill/>
            <a:ln cap="flat" cmpd="sng" w="19050">
              <a:solidFill>
                <a:srgbClr val="28C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4" name="Google Shape;274;p38"/>
            <p:cNvCxnSpPr>
              <a:stCxn id="271" idx="4"/>
              <a:endCxn id="272" idx="0"/>
            </p:cNvCxnSpPr>
            <p:nvPr/>
          </p:nvCxnSpPr>
          <p:spPr>
            <a:xfrm>
              <a:off x="474675" y="2090492"/>
              <a:ext cx="0" cy="7896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38"/>
            <p:cNvCxnSpPr>
              <a:stCxn id="272" idx="4"/>
              <a:endCxn id="273" idx="0"/>
            </p:cNvCxnSpPr>
            <p:nvPr/>
          </p:nvCxnSpPr>
          <p:spPr>
            <a:xfrm>
              <a:off x="474675" y="3206933"/>
              <a:ext cx="0" cy="7896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6" name="Google Shape;276;p38"/>
          <p:cNvSpPr txBox="1"/>
          <p:nvPr/>
        </p:nvSpPr>
        <p:spPr>
          <a:xfrm>
            <a:off x="407300" y="939700"/>
            <a:ext cx="3267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7" name="Google Shape;277;p38"/>
          <p:cNvSpPr txBox="1"/>
          <p:nvPr/>
        </p:nvSpPr>
        <p:spPr>
          <a:xfrm>
            <a:off x="407300" y="2050725"/>
            <a:ext cx="3267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b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8" name="Google Shape;278;p38"/>
          <p:cNvSpPr txBox="1"/>
          <p:nvPr/>
        </p:nvSpPr>
        <p:spPr>
          <a:xfrm>
            <a:off x="407300" y="3161750"/>
            <a:ext cx="3267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9" name="Google Shape;279;p38"/>
          <p:cNvSpPr txBox="1"/>
          <p:nvPr/>
        </p:nvSpPr>
        <p:spPr>
          <a:xfrm>
            <a:off x="407300" y="4272775"/>
            <a:ext cx="3267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2Artboard 1 copy@2x.png" id="280" name="Google Shape;280;p38"/>
          <p:cNvPicPr preferRelativeResize="0"/>
          <p:nvPr/>
        </p:nvPicPr>
        <p:blipFill rotWithShape="1">
          <a:blip r:embed="rId5">
            <a:alphaModFix amt="80000"/>
          </a:blip>
          <a:srcRect b="66694" l="0" r="0" t="31819"/>
          <a:stretch/>
        </p:blipFill>
        <p:spPr>
          <a:xfrm>
            <a:off x="3003450" y="1179375"/>
            <a:ext cx="5385300" cy="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 txBox="1"/>
          <p:nvPr>
            <p:ph idx="4294967295" type="body"/>
          </p:nvPr>
        </p:nvSpPr>
        <p:spPr>
          <a:xfrm>
            <a:off x="2912550" y="1526800"/>
            <a:ext cx="5385300" cy="1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 segunda etapa, cada dado será </a:t>
            </a:r>
            <a:r>
              <a:rPr lang="pt-BR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atribuído</a:t>
            </a:r>
            <a:r>
              <a:rPr lang="pt-BR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 um cluster, que será o centróide mais próximo de acordo com uma função de distância.</a:t>
            </a:r>
            <a:endParaRPr sz="13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2" name="Google Shape;282;p38"/>
          <p:cNvSpPr txBox="1"/>
          <p:nvPr/>
        </p:nvSpPr>
        <p:spPr>
          <a:xfrm>
            <a:off x="2897125" y="537850"/>
            <a:ext cx="36864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2. ATRIBUIÇÃO AOS CLUSTERS</a:t>
            </a:r>
            <a:endParaRPr sz="1800">
              <a:solidFill>
                <a:srgbClr val="415665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83" name="Google Shape;283;p38"/>
          <p:cNvSpPr txBox="1"/>
          <p:nvPr/>
        </p:nvSpPr>
        <p:spPr>
          <a:xfrm>
            <a:off x="328675" y="211150"/>
            <a:ext cx="16080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ETAPAS</a:t>
            </a:r>
            <a:endParaRPr sz="16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PRINCIPAIS</a:t>
            </a:r>
            <a:endParaRPr sz="16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284" name="Google Shape;284;p38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pic>
        <p:nvPicPr>
          <p:cNvPr id="285" name="Google Shape;285;p38"/>
          <p:cNvPicPr preferRelativeResize="0"/>
          <p:nvPr/>
        </p:nvPicPr>
        <p:blipFill rotWithShape="1">
          <a:blip r:embed="rId6">
            <a:alphaModFix/>
          </a:blip>
          <a:srcRect b="3567" l="0" r="0" t="0"/>
          <a:stretch/>
        </p:blipFill>
        <p:spPr>
          <a:xfrm>
            <a:off x="3987150" y="2685350"/>
            <a:ext cx="3417876" cy="16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urice-smeets-69251.jpg" id="290" name="Google Shape;290;p39"/>
          <p:cNvPicPr preferRelativeResize="0"/>
          <p:nvPr/>
        </p:nvPicPr>
        <p:blipFill rotWithShape="1">
          <a:blip r:embed="rId3">
            <a:alphaModFix/>
          </a:blip>
          <a:srcRect b="0" l="54322" r="16316" t="0"/>
          <a:stretch/>
        </p:blipFill>
        <p:spPr>
          <a:xfrm>
            <a:off x="1" y="0"/>
            <a:ext cx="226535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Artboard 1@2x.png" id="291" name="Google Shape;291;p39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0" y="0"/>
            <a:ext cx="226535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39"/>
          <p:cNvGrpSpPr/>
          <p:nvPr/>
        </p:nvGrpSpPr>
        <p:grpSpPr>
          <a:xfrm>
            <a:off x="407300" y="968275"/>
            <a:ext cx="326700" cy="3676025"/>
            <a:chOff x="311325" y="647350"/>
            <a:chExt cx="326700" cy="3676025"/>
          </a:xfrm>
        </p:grpSpPr>
        <p:cxnSp>
          <p:nvCxnSpPr>
            <p:cNvPr id="293" name="Google Shape;293;p39"/>
            <p:cNvCxnSpPr>
              <a:stCxn id="294" idx="4"/>
              <a:endCxn id="295" idx="0"/>
            </p:cNvCxnSpPr>
            <p:nvPr/>
          </p:nvCxnSpPr>
          <p:spPr>
            <a:xfrm>
              <a:off x="474675" y="974050"/>
              <a:ext cx="0" cy="7896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4" name="Google Shape;294;p39"/>
            <p:cNvSpPr/>
            <p:nvPr/>
          </p:nvSpPr>
          <p:spPr>
            <a:xfrm>
              <a:off x="311325" y="647350"/>
              <a:ext cx="326700" cy="326700"/>
            </a:xfrm>
            <a:prstGeom prst="ellipse">
              <a:avLst/>
            </a:prstGeom>
            <a:noFill/>
            <a:ln cap="flat" cmpd="sng" w="19050">
              <a:solidFill>
                <a:srgbClr val="28C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9"/>
            <p:cNvSpPr/>
            <p:nvPr/>
          </p:nvSpPr>
          <p:spPr>
            <a:xfrm>
              <a:off x="311325" y="1763792"/>
              <a:ext cx="326700" cy="326700"/>
            </a:xfrm>
            <a:prstGeom prst="ellipse">
              <a:avLst/>
            </a:prstGeom>
            <a:noFill/>
            <a:ln cap="flat" cmpd="sng" w="19050">
              <a:solidFill>
                <a:srgbClr val="28C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9"/>
            <p:cNvSpPr/>
            <p:nvPr/>
          </p:nvSpPr>
          <p:spPr>
            <a:xfrm>
              <a:off x="311325" y="2880233"/>
              <a:ext cx="326700" cy="326700"/>
            </a:xfrm>
            <a:prstGeom prst="ellipse">
              <a:avLst/>
            </a:prstGeom>
            <a:solidFill>
              <a:srgbClr val="28C3DB"/>
            </a:solidFill>
            <a:ln cap="flat" cmpd="sng" w="19050">
              <a:solidFill>
                <a:srgbClr val="28C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9"/>
            <p:cNvSpPr/>
            <p:nvPr/>
          </p:nvSpPr>
          <p:spPr>
            <a:xfrm>
              <a:off x="311325" y="3996675"/>
              <a:ext cx="326700" cy="326700"/>
            </a:xfrm>
            <a:prstGeom prst="ellipse">
              <a:avLst/>
            </a:prstGeom>
            <a:noFill/>
            <a:ln cap="flat" cmpd="sng" w="19050">
              <a:solidFill>
                <a:srgbClr val="28C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8" name="Google Shape;298;p39"/>
            <p:cNvCxnSpPr>
              <a:stCxn id="295" idx="4"/>
              <a:endCxn id="296" idx="0"/>
            </p:cNvCxnSpPr>
            <p:nvPr/>
          </p:nvCxnSpPr>
          <p:spPr>
            <a:xfrm>
              <a:off x="474675" y="2090492"/>
              <a:ext cx="0" cy="7896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" name="Google Shape;299;p39"/>
            <p:cNvCxnSpPr>
              <a:stCxn id="296" idx="4"/>
              <a:endCxn id="297" idx="0"/>
            </p:cNvCxnSpPr>
            <p:nvPr/>
          </p:nvCxnSpPr>
          <p:spPr>
            <a:xfrm>
              <a:off x="474675" y="3206933"/>
              <a:ext cx="0" cy="7896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0" name="Google Shape;300;p39"/>
          <p:cNvSpPr txBox="1"/>
          <p:nvPr/>
        </p:nvSpPr>
        <p:spPr>
          <a:xfrm>
            <a:off x="407300" y="939700"/>
            <a:ext cx="3267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01" name="Google Shape;301;p39"/>
          <p:cNvSpPr txBox="1"/>
          <p:nvPr/>
        </p:nvSpPr>
        <p:spPr>
          <a:xfrm>
            <a:off x="407300" y="2050725"/>
            <a:ext cx="3267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02" name="Google Shape;302;p39"/>
          <p:cNvSpPr txBox="1"/>
          <p:nvPr/>
        </p:nvSpPr>
        <p:spPr>
          <a:xfrm>
            <a:off x="407300" y="3161750"/>
            <a:ext cx="3267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b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03" name="Google Shape;303;p39"/>
          <p:cNvSpPr txBox="1"/>
          <p:nvPr/>
        </p:nvSpPr>
        <p:spPr>
          <a:xfrm>
            <a:off x="407300" y="4272775"/>
            <a:ext cx="3267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2Artboard 1 copy@2x.png" id="304" name="Google Shape;304;p39"/>
          <p:cNvPicPr preferRelativeResize="0"/>
          <p:nvPr/>
        </p:nvPicPr>
        <p:blipFill rotWithShape="1">
          <a:blip r:embed="rId5">
            <a:alphaModFix amt="80000"/>
          </a:blip>
          <a:srcRect b="66694" l="0" r="0" t="31819"/>
          <a:stretch/>
        </p:blipFill>
        <p:spPr>
          <a:xfrm>
            <a:off x="3003450" y="1179375"/>
            <a:ext cx="5385300" cy="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9"/>
          <p:cNvSpPr txBox="1"/>
          <p:nvPr>
            <p:ph idx="4294967295" type="body"/>
          </p:nvPr>
        </p:nvSpPr>
        <p:spPr>
          <a:xfrm>
            <a:off x="2912550" y="1526800"/>
            <a:ext cx="53853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Após a atribuição dos dados aos clusters, a etapa de atualização consiste em </a:t>
            </a:r>
            <a:r>
              <a:rPr lang="pt-BR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calcular</a:t>
            </a:r>
            <a:r>
              <a:rPr lang="pt-BR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novos centróides. O novo valor de cada centróide será a média de todos os dados pertencentes ao cluster.</a:t>
            </a:r>
            <a:endParaRPr sz="1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306" name="Google Shape;306;p39"/>
          <p:cNvSpPr txBox="1"/>
          <p:nvPr/>
        </p:nvSpPr>
        <p:spPr>
          <a:xfrm>
            <a:off x="2897125" y="537850"/>
            <a:ext cx="35859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3. ATUALIZAR OS CENTRÓIDES</a:t>
            </a:r>
            <a:endParaRPr sz="1800">
              <a:solidFill>
                <a:srgbClr val="415665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307" name="Google Shape;307;p39"/>
          <p:cNvSpPr txBox="1"/>
          <p:nvPr/>
        </p:nvSpPr>
        <p:spPr>
          <a:xfrm>
            <a:off x="328675" y="211150"/>
            <a:ext cx="16080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ETAPAS</a:t>
            </a:r>
            <a:endParaRPr sz="16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PRINCIPAIS</a:t>
            </a:r>
            <a:endParaRPr sz="16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308" name="Google Shape;308;p39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pic>
        <p:nvPicPr>
          <p:cNvPr id="309" name="Google Shape;30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5180" y="2721025"/>
            <a:ext cx="3260024" cy="21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thryn-lavery-67851.jpg" id="314" name="Google Shape;314;p40"/>
          <p:cNvPicPr preferRelativeResize="0"/>
          <p:nvPr/>
        </p:nvPicPr>
        <p:blipFill rotWithShape="1">
          <a:blip r:embed="rId3">
            <a:alphaModFix/>
          </a:blip>
          <a:srcRect b="0" l="68931" r="1705" t="0"/>
          <a:stretch/>
        </p:blipFill>
        <p:spPr>
          <a:xfrm>
            <a:off x="0" y="0"/>
            <a:ext cx="22653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Artboard 1@2x.png" id="315" name="Google Shape;315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226535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Google Shape;316;p40"/>
          <p:cNvGrpSpPr/>
          <p:nvPr/>
        </p:nvGrpSpPr>
        <p:grpSpPr>
          <a:xfrm>
            <a:off x="407300" y="968275"/>
            <a:ext cx="326700" cy="3676025"/>
            <a:chOff x="311325" y="647350"/>
            <a:chExt cx="326700" cy="3676025"/>
          </a:xfrm>
        </p:grpSpPr>
        <p:cxnSp>
          <p:nvCxnSpPr>
            <p:cNvPr id="317" name="Google Shape;317;p40"/>
            <p:cNvCxnSpPr>
              <a:stCxn id="318" idx="4"/>
              <a:endCxn id="319" idx="0"/>
            </p:cNvCxnSpPr>
            <p:nvPr/>
          </p:nvCxnSpPr>
          <p:spPr>
            <a:xfrm>
              <a:off x="474675" y="974050"/>
              <a:ext cx="0" cy="7896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8" name="Google Shape;318;p40"/>
            <p:cNvSpPr/>
            <p:nvPr/>
          </p:nvSpPr>
          <p:spPr>
            <a:xfrm>
              <a:off x="311325" y="647350"/>
              <a:ext cx="326700" cy="326700"/>
            </a:xfrm>
            <a:prstGeom prst="ellipse">
              <a:avLst/>
            </a:prstGeom>
            <a:noFill/>
            <a:ln cap="flat" cmpd="sng" w="19050">
              <a:solidFill>
                <a:srgbClr val="28C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0"/>
            <p:cNvSpPr/>
            <p:nvPr/>
          </p:nvSpPr>
          <p:spPr>
            <a:xfrm>
              <a:off x="311325" y="1763792"/>
              <a:ext cx="326700" cy="326700"/>
            </a:xfrm>
            <a:prstGeom prst="ellipse">
              <a:avLst/>
            </a:prstGeom>
            <a:noFill/>
            <a:ln cap="flat" cmpd="sng" w="19050">
              <a:solidFill>
                <a:srgbClr val="28C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0"/>
            <p:cNvSpPr/>
            <p:nvPr/>
          </p:nvSpPr>
          <p:spPr>
            <a:xfrm>
              <a:off x="311325" y="2880233"/>
              <a:ext cx="326700" cy="326700"/>
            </a:xfrm>
            <a:prstGeom prst="ellipse">
              <a:avLst/>
            </a:prstGeom>
            <a:noFill/>
            <a:ln cap="flat" cmpd="sng" w="19050">
              <a:solidFill>
                <a:srgbClr val="28C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0"/>
            <p:cNvSpPr/>
            <p:nvPr/>
          </p:nvSpPr>
          <p:spPr>
            <a:xfrm>
              <a:off x="311325" y="3996675"/>
              <a:ext cx="326700" cy="326700"/>
            </a:xfrm>
            <a:prstGeom prst="ellipse">
              <a:avLst/>
            </a:prstGeom>
            <a:solidFill>
              <a:srgbClr val="28C3DB"/>
            </a:solidFill>
            <a:ln cap="flat" cmpd="sng" w="19050">
              <a:solidFill>
                <a:srgbClr val="28C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2" name="Google Shape;322;p40"/>
            <p:cNvCxnSpPr>
              <a:stCxn id="319" idx="4"/>
              <a:endCxn id="320" idx="0"/>
            </p:cNvCxnSpPr>
            <p:nvPr/>
          </p:nvCxnSpPr>
          <p:spPr>
            <a:xfrm>
              <a:off x="474675" y="2090492"/>
              <a:ext cx="0" cy="7896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" name="Google Shape;323;p40"/>
            <p:cNvCxnSpPr>
              <a:stCxn id="320" idx="4"/>
              <a:endCxn id="321" idx="0"/>
            </p:cNvCxnSpPr>
            <p:nvPr/>
          </p:nvCxnSpPr>
          <p:spPr>
            <a:xfrm>
              <a:off x="474675" y="3206933"/>
              <a:ext cx="0" cy="7896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4" name="Google Shape;324;p40"/>
          <p:cNvSpPr txBox="1"/>
          <p:nvPr/>
        </p:nvSpPr>
        <p:spPr>
          <a:xfrm>
            <a:off x="407300" y="939700"/>
            <a:ext cx="3267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407300" y="2050725"/>
            <a:ext cx="3267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407300" y="3161750"/>
            <a:ext cx="3267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7" name="Google Shape;327;p40"/>
          <p:cNvSpPr txBox="1"/>
          <p:nvPr/>
        </p:nvSpPr>
        <p:spPr>
          <a:xfrm>
            <a:off x="407300" y="4272775"/>
            <a:ext cx="3267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endParaRPr b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2Artboard 1 copy@2x.png" id="328" name="Google Shape;328;p40"/>
          <p:cNvPicPr preferRelativeResize="0"/>
          <p:nvPr/>
        </p:nvPicPr>
        <p:blipFill rotWithShape="1">
          <a:blip r:embed="rId5">
            <a:alphaModFix amt="80000"/>
          </a:blip>
          <a:srcRect b="66694" l="0" r="0" t="31819"/>
          <a:stretch/>
        </p:blipFill>
        <p:spPr>
          <a:xfrm>
            <a:off x="3003450" y="1179375"/>
            <a:ext cx="5385300" cy="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0"/>
          <p:cNvSpPr txBox="1"/>
          <p:nvPr>
            <p:ph idx="4294967295" type="body"/>
          </p:nvPr>
        </p:nvSpPr>
        <p:spPr>
          <a:xfrm>
            <a:off x="2912550" y="1526800"/>
            <a:ext cx="53853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 algoritmo repete os passos 2 e 3 até não haver mais mudança na atualização dos centróides. </a:t>
            </a:r>
            <a:endParaRPr sz="13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0" name="Google Shape;330;p40"/>
          <p:cNvSpPr txBox="1"/>
          <p:nvPr/>
        </p:nvSpPr>
        <p:spPr>
          <a:xfrm>
            <a:off x="2897125" y="537850"/>
            <a:ext cx="18996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4. FINALIZAÇÃO</a:t>
            </a:r>
            <a:endParaRPr sz="1800">
              <a:solidFill>
                <a:srgbClr val="415665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331" name="Google Shape;331;p40"/>
          <p:cNvSpPr txBox="1"/>
          <p:nvPr/>
        </p:nvSpPr>
        <p:spPr>
          <a:xfrm>
            <a:off x="328675" y="211150"/>
            <a:ext cx="16080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ETAPAS</a:t>
            </a:r>
            <a:endParaRPr sz="16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PRINCIPAIS</a:t>
            </a:r>
            <a:endParaRPr sz="16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pic>
        <p:nvPicPr>
          <p:cNvPr descr="kelly-brito-67565.jpg" id="332" name="Google Shape;33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886700" y="-22860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0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pic>
        <p:nvPicPr>
          <p:cNvPr id="334" name="Google Shape;334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3962" y="2773700"/>
            <a:ext cx="3022475" cy="208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18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340" name="Google Shape;340;p41"/>
          <p:cNvSpPr txBox="1"/>
          <p:nvPr>
            <p:ph type="title"/>
          </p:nvPr>
        </p:nvSpPr>
        <p:spPr>
          <a:xfrm>
            <a:off x="844425" y="5600"/>
            <a:ext cx="39798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Exemplo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341" name="Google Shape;341;p41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1737" y="1140000"/>
            <a:ext cx="4924134" cy="369310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1"/>
          <p:cNvSpPr txBox="1"/>
          <p:nvPr/>
        </p:nvSpPr>
        <p:spPr>
          <a:xfrm>
            <a:off x="2134858" y="4749725"/>
            <a:ext cx="2765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</a:t>
            </a:r>
            <a:r>
              <a:rPr lang="pt-BR" sz="1000" u="sng">
                <a:solidFill>
                  <a:schemeClr val="hlink"/>
                </a:solidFill>
                <a:hlinkClick r:id="rId5"/>
              </a:rPr>
              <a:t>http://shabal.in/visuals/kmeans/6.html</a:t>
            </a:r>
            <a:r>
              <a:rPr lang="pt-BR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19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349" name="Google Shape;349;p42"/>
          <p:cNvSpPr txBox="1"/>
          <p:nvPr>
            <p:ph type="title"/>
          </p:nvPr>
        </p:nvSpPr>
        <p:spPr>
          <a:xfrm>
            <a:off x="844425" y="5600"/>
            <a:ext cx="39798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Número de clusters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350" name="Google Shape;350;p42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2"/>
          <p:cNvSpPr txBox="1"/>
          <p:nvPr/>
        </p:nvSpPr>
        <p:spPr>
          <a:xfrm>
            <a:off x="956225" y="1394275"/>
            <a:ext cx="5598000" cy="13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Como escolher o valor de K?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A 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princípio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o algoritmo do K-means parece ser um pouco ingênuo, pois ele divide os dados em K clusters, mesmo que não existam K clusters. Alguns métodos podem ajudar na escolha do valor de K.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52" name="Google Shape;352;p42"/>
          <p:cNvSpPr txBox="1"/>
          <p:nvPr/>
        </p:nvSpPr>
        <p:spPr>
          <a:xfrm>
            <a:off x="956225" y="2864425"/>
            <a:ext cx="5451000" cy="14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Exemplo: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Método do cotovelo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Dendrograma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ke-parkinson-31143.jpg" id="127" name="Google Shape;127;p25"/>
          <p:cNvPicPr preferRelativeResize="0"/>
          <p:nvPr/>
        </p:nvPicPr>
        <p:blipFill rotWithShape="1">
          <a:blip r:embed="rId3">
            <a:alphaModFix/>
          </a:blip>
          <a:srcRect b="0" l="0" r="40842" t="0"/>
          <a:stretch/>
        </p:blipFill>
        <p:spPr>
          <a:xfrm>
            <a:off x="1" y="0"/>
            <a:ext cx="405697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5"/>
          <p:cNvSpPr txBox="1"/>
          <p:nvPr/>
        </p:nvSpPr>
        <p:spPr>
          <a:xfrm>
            <a:off x="5315400" y="911000"/>
            <a:ext cx="2704800" cy="32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28C3DB"/>
              </a:buClr>
              <a:buSzPts val="1600"/>
              <a:buFont typeface="Quicksand Medium"/>
              <a:buAutoNum type="arabicPeriod"/>
            </a:pPr>
            <a:r>
              <a:rPr lang="pt-BR" sz="1600">
                <a:solidFill>
                  <a:srgbClr val="41566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Aprendizado</a:t>
            </a:r>
            <a:r>
              <a:rPr lang="pt-BR" sz="1600">
                <a:solidFill>
                  <a:srgbClr val="41566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não supervisionado</a:t>
            </a:r>
            <a:endParaRPr sz="1600">
              <a:solidFill>
                <a:srgbClr val="415665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8C3DB"/>
              </a:buClr>
              <a:buSzPts val="1600"/>
              <a:buFont typeface="Quicksand Medium"/>
              <a:buAutoNum type="arabicPeriod"/>
            </a:pPr>
            <a:r>
              <a:rPr lang="pt-BR" sz="1600">
                <a:solidFill>
                  <a:srgbClr val="41566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Clusterização</a:t>
            </a:r>
            <a:endParaRPr sz="1600">
              <a:solidFill>
                <a:srgbClr val="415665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8C3DB"/>
              </a:buClr>
              <a:buSzPts val="1600"/>
              <a:buFont typeface="Quicksand Medium"/>
              <a:buAutoNum type="arabicPeriod"/>
            </a:pPr>
            <a:r>
              <a:rPr lang="pt-BR" sz="1600">
                <a:solidFill>
                  <a:srgbClr val="41566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K-means</a:t>
            </a:r>
            <a:endParaRPr sz="1600">
              <a:solidFill>
                <a:srgbClr val="415665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8C3DB"/>
              </a:buClr>
              <a:buSzPts val="1600"/>
              <a:buFont typeface="Quicksand Medium"/>
              <a:buAutoNum type="arabicPeriod"/>
            </a:pPr>
            <a:r>
              <a:rPr lang="pt-BR" sz="1600">
                <a:solidFill>
                  <a:srgbClr val="41566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Referências</a:t>
            </a:r>
            <a:endParaRPr sz="1600">
              <a:solidFill>
                <a:srgbClr val="415665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15665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descr="2Artboard 1@2x.png" id="129" name="Google Shape;129;p25"/>
          <p:cNvPicPr preferRelativeResize="0"/>
          <p:nvPr/>
        </p:nvPicPr>
        <p:blipFill>
          <a:blip r:embed="rId4">
            <a:alphaModFix amt="77000"/>
          </a:blip>
          <a:stretch>
            <a:fillRect/>
          </a:stretch>
        </p:blipFill>
        <p:spPr>
          <a:xfrm>
            <a:off x="0" y="-1"/>
            <a:ext cx="40569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>
            <p:ph idx="4294967295" type="title"/>
          </p:nvPr>
        </p:nvSpPr>
        <p:spPr>
          <a:xfrm>
            <a:off x="1152250" y="478600"/>
            <a:ext cx="22161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AGENDA</a:t>
            </a:r>
            <a:endParaRPr sz="30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3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20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358" name="Google Shape;358;p43"/>
          <p:cNvSpPr txBox="1"/>
          <p:nvPr>
            <p:ph type="title"/>
          </p:nvPr>
        </p:nvSpPr>
        <p:spPr>
          <a:xfrm>
            <a:off x="844425" y="5600"/>
            <a:ext cx="39798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Método do cotovelo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359" name="Google Shape;359;p43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3"/>
          <p:cNvSpPr txBox="1"/>
          <p:nvPr/>
        </p:nvSpPr>
        <p:spPr>
          <a:xfrm>
            <a:off x="934700" y="1214900"/>
            <a:ext cx="55980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Executar o algoritmo K-means para um intervalo de valores de K (1 </a:t>
            </a:r>
            <a:r>
              <a:rPr lang="pt-BR"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≤ K ≤ 20, por exemplo), para cada valor de K é calculado a soma dos quadrados das distâncias dos dados para o centróide do cluster. </a:t>
            </a:r>
            <a:endParaRPr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A ideia é analisar a variação intra-cluster para diferentes valores de K, buscando o número ideal da quantidade de clusters.</a:t>
            </a:r>
            <a:endParaRPr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61" name="Google Shape;36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588" y="2940575"/>
            <a:ext cx="3363484" cy="21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3"/>
          <p:cNvSpPr/>
          <p:nvPr/>
        </p:nvSpPr>
        <p:spPr>
          <a:xfrm>
            <a:off x="2453475" y="4504025"/>
            <a:ext cx="136200" cy="1434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3" name="Google Shape;363;p43"/>
          <p:cNvCxnSpPr/>
          <p:nvPr/>
        </p:nvCxnSpPr>
        <p:spPr>
          <a:xfrm flipH="1">
            <a:off x="2589675" y="4209725"/>
            <a:ext cx="330000" cy="2943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4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21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369" name="Google Shape;369;p44"/>
          <p:cNvSpPr txBox="1"/>
          <p:nvPr>
            <p:ph type="title"/>
          </p:nvPr>
        </p:nvSpPr>
        <p:spPr>
          <a:xfrm>
            <a:off x="844425" y="5600"/>
            <a:ext cx="39798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Colocar a mão na massa!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370" name="Google Shape;370;p44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4"/>
          <p:cNvSpPr txBox="1"/>
          <p:nvPr/>
        </p:nvSpPr>
        <p:spPr>
          <a:xfrm>
            <a:off x="963400" y="1315475"/>
            <a:ext cx="55980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Regras: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Codificação Individual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Pode pesquisar na internet a vontade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2" name="Google Shape;372;p44"/>
          <p:cNvSpPr txBox="1"/>
          <p:nvPr/>
        </p:nvSpPr>
        <p:spPr>
          <a:xfrm>
            <a:off x="963400" y="2328325"/>
            <a:ext cx="5598000" cy="20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Pontuação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: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Inicializar os centróides  ------------------------------ (1 ponto)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Função de distância ----------------------------------- (1 ponto)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Calcular o centróide mais próximo ---------------- </a:t>
            </a: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 ponto)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</a:pP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Centróide mais próximo para todos os dados -- (1 ponto)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</a:pP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Métrica de avaliação ----------------------------------  (1 ponto)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</a:pP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Atualizar os clusters -----------------------------------  (1 ponto)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</a:pP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Algoritmo completo -----------------------------------  (2 pontos)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Método do cotovelo </a:t>
            </a: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-----------------------------------  (2 pontos)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28C3DB"/>
                </a:solidFill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378" name="Google Shape;378;p45"/>
          <p:cNvSpPr txBox="1"/>
          <p:nvPr>
            <p:ph type="title"/>
          </p:nvPr>
        </p:nvSpPr>
        <p:spPr>
          <a:xfrm>
            <a:off x="844425" y="5600"/>
            <a:ext cx="26874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REFERÊNCIAS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9" name="Google Shape;379;p45"/>
          <p:cNvSpPr txBox="1"/>
          <p:nvPr/>
        </p:nvSpPr>
        <p:spPr>
          <a:xfrm>
            <a:off x="988050" y="1697525"/>
            <a:ext cx="7344000" cy="19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</a:pP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Doutorando Lucas Cambuim - UFPE </a:t>
            </a:r>
            <a:r>
              <a:rPr lang="pt-BR" sz="11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http://www.cin.ufpe.br/~lfsc/cursos/introducaoainteligenciaartificial/IA-Aula12-Clusterizacao.pdf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Mestrando Felipe Zschornack R. Saraiva - UFC </a:t>
            </a:r>
            <a:r>
              <a:rPr lang="pt-BR" sz="11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https://docs.google.com/presentation/d/10SnrYrevdnGF2JoYkIes2oBFa-Ttz7cZkgq_czH3AzI/edit#slide=id.g1726f05f0e_0_66</a:t>
            </a:r>
            <a:r>
              <a:rPr lang="pt-BR" sz="11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Professor 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Edirlei Soares de Lima - UERJ </a:t>
            </a:r>
            <a:r>
              <a:rPr lang="pt-BR" sz="11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http://edirlei.3dgb.com.br/aulas/ia_2011_2/IA_Aula_18_Aprendizado_Nao_Supervisionado.pdf</a:t>
            </a:r>
            <a:endParaRPr sz="1200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</a:pP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Scikit-Learn - Machine Learning in Python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rPr>
              <a:t>https://scikit-learn.org/stable/modules/clustering.html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28C3DB"/>
                </a:solidFill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385" name="Google Shape;385;p46"/>
          <p:cNvSpPr txBox="1"/>
          <p:nvPr>
            <p:ph type="title"/>
          </p:nvPr>
        </p:nvSpPr>
        <p:spPr>
          <a:xfrm>
            <a:off x="1094325" y="543675"/>
            <a:ext cx="3603300" cy="20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>
                <a:solidFill>
                  <a:srgbClr val="28C3DB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OBRIGADO!</a:t>
            </a:r>
            <a:endParaRPr sz="4200">
              <a:solidFill>
                <a:srgbClr val="28C3DB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386" name="Google Shape;386;p46"/>
          <p:cNvSpPr txBox="1"/>
          <p:nvPr>
            <p:ph idx="1" type="body"/>
          </p:nvPr>
        </p:nvSpPr>
        <p:spPr>
          <a:xfrm>
            <a:off x="1145400" y="1633275"/>
            <a:ext cx="3090000" cy="25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latin typeface="Quicksand Medium"/>
                <a:ea typeface="Quicksand Medium"/>
                <a:cs typeface="Quicksand Medium"/>
                <a:sym typeface="Quicksand Medium"/>
              </a:rPr>
              <a:t>Dúvidas?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latin typeface="Quicksand"/>
                <a:ea typeface="Quicksand"/>
                <a:cs typeface="Quicksand"/>
                <a:sym typeface="Quicksand"/>
              </a:rPr>
              <a:t>Você pode me encontrar em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28C3DB"/>
              </a:buClr>
              <a:buSzPts val="1600"/>
              <a:buFont typeface="Quicksand"/>
              <a:buChar char="▹"/>
            </a:pPr>
            <a:r>
              <a:rPr lang="pt-BR" sz="1600">
                <a:latin typeface="Quicksand"/>
                <a:ea typeface="Quicksand"/>
                <a:cs typeface="Quicksand"/>
                <a:sym typeface="Quicksand"/>
              </a:rPr>
              <a:t>carlos@insightlab.ufc.br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8C3DB"/>
              </a:buClr>
              <a:buSzPts val="1600"/>
              <a:buFont typeface="Quicksand"/>
              <a:buChar char="▹"/>
            </a:pPr>
            <a:r>
              <a:rPr lang="pt-BR" sz="1600">
                <a:latin typeface="Quicksand"/>
                <a:ea typeface="Quicksand"/>
                <a:cs typeface="Quicksand"/>
                <a:sym typeface="Quicksand"/>
              </a:rPr>
              <a:t>Telegram: @CarlosJun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387" name="Google Shape;387;p46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/>
          <p:nvPr/>
        </p:nvSpPr>
        <p:spPr>
          <a:xfrm>
            <a:off x="-150" y="0"/>
            <a:ext cx="9144000" cy="36894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36" name="Google Shape;136;p26"/>
          <p:cNvSpPr/>
          <p:nvPr/>
        </p:nvSpPr>
        <p:spPr>
          <a:xfrm>
            <a:off x="-150" y="0"/>
            <a:ext cx="9144000" cy="3156900"/>
          </a:xfrm>
          <a:prstGeom prst="rect">
            <a:avLst/>
          </a:prstGeom>
          <a:solidFill>
            <a:srgbClr val="001E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6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138" name="Google Shape;138;p26"/>
          <p:cNvSpPr txBox="1"/>
          <p:nvPr>
            <p:ph idx="1" type="subTitle"/>
          </p:nvPr>
        </p:nvSpPr>
        <p:spPr>
          <a:xfrm>
            <a:off x="647700" y="3129300"/>
            <a:ext cx="81153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Como aprender sobre dados sem rótulos?</a:t>
            </a:r>
            <a:endParaRPr sz="16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15665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9" name="Google Shape;139;p26"/>
          <p:cNvSpPr txBox="1"/>
          <p:nvPr>
            <p:ph type="ctrTitle"/>
          </p:nvPr>
        </p:nvSpPr>
        <p:spPr>
          <a:xfrm>
            <a:off x="465775" y="454014"/>
            <a:ext cx="5008200" cy="23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1.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Aprendizado não </a:t>
            </a:r>
            <a:r>
              <a:rPr lang="pt-BR" sz="4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supervisionado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40" name="Google Shape;140;p26"/>
          <p:cNvPicPr preferRelativeResize="0"/>
          <p:nvPr/>
        </p:nvPicPr>
        <p:blipFill rotWithShape="1">
          <a:blip r:embed="rId3">
            <a:alphaModFix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4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46" name="Google Shape;146;p27"/>
          <p:cNvSpPr txBox="1"/>
          <p:nvPr>
            <p:ph type="title"/>
          </p:nvPr>
        </p:nvSpPr>
        <p:spPr>
          <a:xfrm>
            <a:off x="844425" y="5600"/>
            <a:ext cx="39798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Aprendizado não supervisionado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47" name="Google Shape;147;p27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 rotWithShape="1">
          <a:blip r:embed="rId4">
            <a:alphaModFix/>
          </a:blip>
          <a:srcRect b="0" l="5864" r="0" t="0"/>
          <a:stretch/>
        </p:blipFill>
        <p:spPr>
          <a:xfrm>
            <a:off x="732350" y="1140000"/>
            <a:ext cx="5953525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/>
        </p:nvSpPr>
        <p:spPr>
          <a:xfrm>
            <a:off x="879500" y="4655775"/>
            <a:ext cx="81180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Mapa completo: </a:t>
            </a:r>
            <a:r>
              <a:rPr lang="pt-BR" sz="1100" u="sng">
                <a:solidFill>
                  <a:schemeClr val="hlink"/>
                </a:solidFill>
                <a:hlinkClick r:id="rId5"/>
              </a:rPr>
              <a:t>https://storage.ning.com/topology/rest/1.0/file/get/135091853?profile=original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5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55" name="Google Shape;155;p28"/>
          <p:cNvSpPr txBox="1"/>
          <p:nvPr>
            <p:ph type="title"/>
          </p:nvPr>
        </p:nvSpPr>
        <p:spPr>
          <a:xfrm>
            <a:off x="844425" y="5600"/>
            <a:ext cx="39798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Aprendizado não supervisionado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56" name="Google Shape;156;p28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/>
          <p:nvPr/>
        </p:nvSpPr>
        <p:spPr>
          <a:xfrm>
            <a:off x="963400" y="1315475"/>
            <a:ext cx="55980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No aprendizado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supervisionado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, os dados de 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treinamento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possuem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rótulos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1094350" y="1990350"/>
            <a:ext cx="3939600" cy="16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Exemplo: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Classificação: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[0.50, 0.78,  0.32, 0.89, 0.41]   [“Bom”]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Regressão: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[0.34, 0.76,  0.48, 0.12, 0.43]   [257]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963400" y="3652425"/>
            <a:ext cx="55980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Em muitas situações reais temos que lidar com dados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não supervisionados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, ou seja que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não possuem rótulos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6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65" name="Google Shape;165;p29"/>
          <p:cNvSpPr txBox="1"/>
          <p:nvPr>
            <p:ph type="title"/>
          </p:nvPr>
        </p:nvSpPr>
        <p:spPr>
          <a:xfrm>
            <a:off x="844425" y="5600"/>
            <a:ext cx="39798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Aprendizado não supervisionado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66" name="Google Shape;166;p29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/>
        </p:nvSpPr>
        <p:spPr>
          <a:xfrm>
            <a:off x="963400" y="1315475"/>
            <a:ext cx="55980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Por que os dados não possuem 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rótulos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?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9"/>
          <p:cNvSpPr txBox="1"/>
          <p:nvPr/>
        </p:nvSpPr>
        <p:spPr>
          <a:xfrm>
            <a:off x="1080650" y="1754400"/>
            <a:ext cx="53265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Rotular um grande conjunto de dados pode custar muito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tempo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esforço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e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dinheiro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Em muitas situações podemos querer descobrir as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similaridades 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ou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diferenças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entre os padrões existentes nos dados.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74" name="Google Shape;174;p30"/>
          <p:cNvSpPr txBox="1"/>
          <p:nvPr>
            <p:ph type="title"/>
          </p:nvPr>
        </p:nvSpPr>
        <p:spPr>
          <a:xfrm>
            <a:off x="844425" y="5600"/>
            <a:ext cx="39798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Aprendizado não supervisionado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75" name="Google Shape;175;p30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 txBox="1"/>
          <p:nvPr/>
        </p:nvSpPr>
        <p:spPr>
          <a:xfrm>
            <a:off x="963400" y="1315475"/>
            <a:ext cx="55980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Exemplos: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1080650" y="1754400"/>
            <a:ext cx="5326500" cy="16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Seguro: identificar grupo de clientes que acionam sinistros com alta frequência;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Classificação de documentos;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Planejamento urbano: identificar grupos de casas conforme valor, tipo e localização;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Organizar produtos em lojas;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Detecção de fraudes.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/>
          <p:nvPr/>
        </p:nvSpPr>
        <p:spPr>
          <a:xfrm>
            <a:off x="-150" y="0"/>
            <a:ext cx="9144000" cy="36894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83" name="Google Shape;183;p31"/>
          <p:cNvSpPr/>
          <p:nvPr/>
        </p:nvSpPr>
        <p:spPr>
          <a:xfrm>
            <a:off x="-150" y="0"/>
            <a:ext cx="9144000" cy="3156900"/>
          </a:xfrm>
          <a:prstGeom prst="rect">
            <a:avLst/>
          </a:prstGeom>
          <a:solidFill>
            <a:srgbClr val="001E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1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185" name="Google Shape;185;p31"/>
          <p:cNvSpPr txBox="1"/>
          <p:nvPr>
            <p:ph idx="1" type="subTitle"/>
          </p:nvPr>
        </p:nvSpPr>
        <p:spPr>
          <a:xfrm>
            <a:off x="647700" y="3129300"/>
            <a:ext cx="81153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Criando grupos de dados</a:t>
            </a:r>
            <a:endParaRPr sz="16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15665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6" name="Google Shape;186;p31"/>
          <p:cNvSpPr txBox="1"/>
          <p:nvPr>
            <p:ph type="ctrTitle"/>
          </p:nvPr>
        </p:nvSpPr>
        <p:spPr>
          <a:xfrm>
            <a:off x="465775" y="454014"/>
            <a:ext cx="5008200" cy="23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lang="pt-BR" sz="4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Clusterização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87" name="Google Shape;187;p31"/>
          <p:cNvPicPr preferRelativeResize="0"/>
          <p:nvPr/>
        </p:nvPicPr>
        <p:blipFill rotWithShape="1">
          <a:blip r:embed="rId3">
            <a:alphaModFix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9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93" name="Google Shape;193;p32"/>
          <p:cNvSpPr txBox="1"/>
          <p:nvPr>
            <p:ph type="title"/>
          </p:nvPr>
        </p:nvSpPr>
        <p:spPr>
          <a:xfrm>
            <a:off x="844425" y="5600"/>
            <a:ext cx="39798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Clusterização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94" name="Google Shape;194;p32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 txBox="1"/>
          <p:nvPr/>
        </p:nvSpPr>
        <p:spPr>
          <a:xfrm>
            <a:off x="963400" y="1315475"/>
            <a:ext cx="55980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Clusterização é o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agrupamento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em conjuntos 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de dados, 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utilizando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similaridade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baseadas nas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características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6" name="Google Shape;196;p32"/>
          <p:cNvSpPr txBox="1"/>
          <p:nvPr/>
        </p:nvSpPr>
        <p:spPr>
          <a:xfrm>
            <a:off x="963400" y="2194550"/>
            <a:ext cx="55980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Exemplo, como separar esse conjunto de animais?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3175" y="2764650"/>
            <a:ext cx="2242307" cy="19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ri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